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8" r:id="rId13"/>
    <p:sldId id="279" r:id="rId14"/>
    <p:sldId id="276" r:id="rId15"/>
    <p:sldId id="280" r:id="rId16"/>
    <p:sldId id="281" r:id="rId17"/>
    <p:sldId id="282" r:id="rId18"/>
    <p:sldId id="283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64" r:id="rId29"/>
    <p:sldId id="258" r:id="rId30"/>
    <p:sldId id="263" r:id="rId31"/>
    <p:sldId id="294" r:id="rId32"/>
    <p:sldId id="295" r:id="rId33"/>
    <p:sldId id="296" r:id="rId34"/>
    <p:sldId id="297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C6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12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5016-0CE9-49F3-B8D2-461B0C3D6C17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2018-09-03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kinnovation-if.com/" TargetMode="External"/><Relationship Id="rId2" Type="http://schemas.openxmlformats.org/officeDocument/2006/relationships/hyperlink" Target="http://www.jardin.co.k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olefoodsmarket.com/" TargetMode="External"/><Relationship Id="rId2" Type="http://schemas.openxmlformats.org/officeDocument/2006/relationships/hyperlink" Target="https://dribbb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301208"/>
            <a:ext cx="9144000" cy="473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E:\@Project\@SJTechnology\@문서\외부발표자료\도로교통안전공단\모바일 시대의 Web UI 트렌드\images\patterns_land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392" y="2556014"/>
            <a:ext cx="5562690" cy="423057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85728"/>
            <a:ext cx="7772400" cy="2857520"/>
          </a:xfrm>
        </p:spPr>
        <p:txBody>
          <a:bodyPr wrap="none">
            <a:noAutofit/>
          </a:bodyPr>
          <a:lstStyle/>
          <a:p>
            <a:r>
              <a:rPr lang="ko-KR" altLang="en-US" sz="5400" b="1" dirty="0" err="1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모바일</a:t>
            </a:r>
            <a:r>
              <a:rPr lang="ko-KR" altLang="en-US" sz="5400" b="1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 시대의</a:t>
            </a:r>
            <a:r>
              <a:rPr lang="en-US" altLang="ko-KR" sz="5400" b="1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5400" b="1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5400" b="1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Web UI </a:t>
            </a:r>
            <a:r>
              <a:rPr lang="ko-KR" altLang="en-US" sz="5400" b="1" dirty="0" err="1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트랜드</a:t>
            </a:r>
            <a:endParaRPr lang="ko-KR" altLang="en-US" sz="1200" b="1" dirty="0">
              <a:solidFill>
                <a:srgbClr val="034C6C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2010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태블릿의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탄생</a:t>
            </a:r>
          </a:p>
        </p:txBody>
      </p:sp>
      <p:sp>
        <p:nvSpPr>
          <p:cNvPr id="31" name="배지 30"/>
          <p:cNvSpPr/>
          <p:nvPr/>
        </p:nvSpPr>
        <p:spPr>
          <a:xfrm>
            <a:off x="266670" y="214311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태블릿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(Tablet)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출시 되면서 다양한 기기의 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Android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가 나오기 시작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배지 31"/>
          <p:cNvSpPr/>
          <p:nvPr/>
        </p:nvSpPr>
        <p:spPr>
          <a:xfrm>
            <a:off x="266670" y="285749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각 제조업체들이 출시하면서 기기마다 화면크기와 해상도가 난립한 상황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배지 32"/>
          <p:cNvSpPr/>
          <p:nvPr/>
        </p:nvSpPr>
        <p:spPr>
          <a:xfrm>
            <a:off x="266670" y="357187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고해상도를 구현한 디스플레이를 내장한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아이폰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4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등장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배지 33"/>
          <p:cNvSpPr/>
          <p:nvPr/>
        </p:nvSpPr>
        <p:spPr>
          <a:xfrm>
            <a:off x="266670" y="428625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HTML5, CSS3,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Javascript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활용이 본격화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Web UI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트렌드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(Trend)</a:t>
            </a:r>
            <a:endParaRPr kumimoji="0" lang="ko-KR" altLang="en-US" sz="3200" b="1" i="0" u="none" strike="noStrike" kern="1200" cap="none" spc="-150" normalizeH="0" baseline="0" noProof="0" dirty="0" smtClean="0">
              <a:ln>
                <a:noFill/>
              </a:ln>
              <a:solidFill>
                <a:srgbClr val="034C6C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5122" name="Picture 2" descr="C:\Users\DM\Downloads\nativeapp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214554"/>
            <a:ext cx="4667250" cy="2876550"/>
          </a:xfrm>
          <a:prstGeom prst="rect">
            <a:avLst/>
          </a:prstGeom>
          <a:noFill/>
        </p:spPr>
      </p:pic>
      <p:pic>
        <p:nvPicPr>
          <p:cNvPr id="10" name="Picture 2" descr="C:\Users\DM\Downloads\hybrid-app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17344" y="2214554"/>
            <a:ext cx="3940936" cy="30003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네이티브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앱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(Native App)</a:t>
            </a:r>
            <a:endParaRPr kumimoji="0" lang="ko-KR" altLang="en-US" sz="3200" b="1" i="0" u="none" strike="noStrike" kern="1200" cap="none" spc="-150" normalizeH="0" baseline="0" noProof="0" dirty="0" smtClean="0">
              <a:ln>
                <a:noFill/>
              </a:ln>
              <a:solidFill>
                <a:srgbClr val="034C6C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026" name="Picture 2" descr="C:\Users\DM\Downloads\nativeap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000240"/>
            <a:ext cx="3875785" cy="3500462"/>
          </a:xfrm>
          <a:prstGeom prst="rect">
            <a:avLst/>
          </a:prstGeom>
          <a:noFill/>
        </p:spPr>
      </p:pic>
      <p:sp>
        <p:nvSpPr>
          <p:cNvPr id="12" name="배지 11"/>
          <p:cNvSpPr/>
          <p:nvPr/>
        </p:nvSpPr>
        <p:spPr>
          <a:xfrm>
            <a:off x="4214811" y="2000240"/>
            <a:ext cx="464347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흔히 말하는 어플리케이션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아래쪽 화살표 설명선 10"/>
          <p:cNvSpPr/>
          <p:nvPr/>
        </p:nvSpPr>
        <p:spPr>
          <a:xfrm>
            <a:off x="4214810" y="2714620"/>
            <a:ext cx="4643470" cy="571504"/>
          </a:xfrm>
          <a:prstGeom prst="downArrowCallout">
            <a:avLst>
              <a:gd name="adj1" fmla="val 28333"/>
              <a:gd name="adj2" fmla="val 25000"/>
              <a:gd name="adj3" fmla="val 25000"/>
              <a:gd name="adj4" fmla="val 6497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굴림" pitchFamily="50" charset="-127"/>
                <a:ea typeface="굴림" pitchFamily="50" charset="-127"/>
              </a:rPr>
              <a:t>특징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배지 13"/>
          <p:cNvSpPr/>
          <p:nvPr/>
        </p:nvSpPr>
        <p:spPr>
          <a:xfrm>
            <a:off x="4214811" y="342900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개발 비용과 시간이 많이 들어감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배지 14"/>
          <p:cNvSpPr/>
          <p:nvPr/>
        </p:nvSpPr>
        <p:spPr>
          <a:xfrm>
            <a:off x="4214811" y="378619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최적화된 언어로 개발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(java, </a:t>
            </a:r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IOS:Objective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-C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배지 15"/>
          <p:cNvSpPr/>
          <p:nvPr/>
        </p:nvSpPr>
        <p:spPr>
          <a:xfrm>
            <a:off x="4214811" y="450057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특정 플랫폼에서만 동작하므로 업데이트가 느림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배지 16"/>
          <p:cNvSpPr/>
          <p:nvPr/>
        </p:nvSpPr>
        <p:spPr>
          <a:xfrm>
            <a:off x="4214811" y="485776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실행 속도가 빠르고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보안성이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좋음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배지 17"/>
          <p:cNvSpPr/>
          <p:nvPr/>
        </p:nvSpPr>
        <p:spPr>
          <a:xfrm>
            <a:off x="4214811" y="414338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스마트폰에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있는 모든 기능을 활용 가능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카메라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, GPS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등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모바일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웹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앱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(Mobile Web App)</a:t>
            </a:r>
            <a:endParaRPr kumimoji="0" lang="ko-KR" altLang="en-US" sz="3200" b="1" i="0" u="none" strike="noStrike" kern="1200" cap="none" spc="-150" normalizeH="0" baseline="0" noProof="0" dirty="0" smtClean="0">
              <a:ln>
                <a:noFill/>
              </a:ln>
              <a:solidFill>
                <a:srgbClr val="034C6C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12" name="배지 11"/>
          <p:cNvSpPr/>
          <p:nvPr/>
        </p:nvSpPr>
        <p:spPr>
          <a:xfrm>
            <a:off x="4214811" y="2000240"/>
            <a:ext cx="464347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네이티브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앱을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통해 보는 웹사이트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아래쪽 화살표 설명선 10"/>
          <p:cNvSpPr/>
          <p:nvPr/>
        </p:nvSpPr>
        <p:spPr>
          <a:xfrm>
            <a:off x="4214810" y="2714620"/>
            <a:ext cx="4643470" cy="571504"/>
          </a:xfrm>
          <a:prstGeom prst="downArrowCallout">
            <a:avLst>
              <a:gd name="adj1" fmla="val 28333"/>
              <a:gd name="adj2" fmla="val 25000"/>
              <a:gd name="adj3" fmla="val 25000"/>
              <a:gd name="adj4" fmla="val 6497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굴림" pitchFamily="50" charset="-127"/>
                <a:ea typeface="굴림" pitchFamily="50" charset="-127"/>
              </a:rPr>
              <a:t>특징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배지 13"/>
          <p:cNvSpPr/>
          <p:nvPr/>
        </p:nvSpPr>
        <p:spPr>
          <a:xfrm>
            <a:off x="4214811" y="342900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모바일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화면에 최적화된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UI/UX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로 제작</a:t>
            </a:r>
          </a:p>
        </p:txBody>
      </p:sp>
      <p:sp>
        <p:nvSpPr>
          <p:cNvPr id="15" name="배지 14"/>
          <p:cNvSpPr/>
          <p:nvPr/>
        </p:nvSpPr>
        <p:spPr>
          <a:xfrm>
            <a:off x="4214811" y="378619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네이티브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앱보다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성능이 떨어짐 </a:t>
            </a:r>
          </a:p>
        </p:txBody>
      </p:sp>
      <p:sp>
        <p:nvSpPr>
          <p:cNvPr id="16" name="배지 15"/>
          <p:cNvSpPr/>
          <p:nvPr/>
        </p:nvSpPr>
        <p:spPr>
          <a:xfrm>
            <a:off x="4214811" y="450057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스마트폰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화면 크기로 웹 브라우저를 줄인 것</a:t>
            </a:r>
          </a:p>
        </p:txBody>
      </p:sp>
      <p:sp>
        <p:nvSpPr>
          <p:cNvPr id="18" name="배지 17"/>
          <p:cNvSpPr/>
          <p:nvPr/>
        </p:nvSpPr>
        <p:spPr>
          <a:xfrm>
            <a:off x="4214811" y="414338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작업이 별도로 한번 더 들어감</a:t>
            </a:r>
          </a:p>
        </p:txBody>
      </p:sp>
      <p:pic>
        <p:nvPicPr>
          <p:cNvPr id="4098" name="Picture 2" descr="C:\Users\DM\Downloads\nativeapp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271" y="1714488"/>
            <a:ext cx="3848101" cy="3819525"/>
          </a:xfrm>
          <a:prstGeom prst="rect">
            <a:avLst/>
          </a:prstGeom>
          <a:noFill/>
        </p:spPr>
      </p:pic>
      <p:sp>
        <p:nvSpPr>
          <p:cNvPr id="19" name="배지 18"/>
          <p:cNvSpPr/>
          <p:nvPr/>
        </p:nvSpPr>
        <p:spPr>
          <a:xfrm>
            <a:off x="4214811" y="485776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웹 기술로 개발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(HTML, CSS, </a:t>
            </a:r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Javascript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등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1400" b="1" dirty="0" smtClean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하이브리드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앱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(Hybrid</a:t>
            </a:r>
            <a:r>
              <a:rPr kumimoji="0" lang="en-US" altLang="ko-KR" sz="3200" b="1" i="0" u="none" strike="noStrike" kern="1200" cap="none" spc="-150" normalizeH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App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)</a:t>
            </a:r>
            <a:endParaRPr kumimoji="0" lang="ko-KR" altLang="en-US" sz="3200" b="1" i="0" u="none" strike="noStrike" kern="1200" cap="none" spc="-150" normalizeH="0" baseline="0" noProof="0" dirty="0" smtClean="0">
              <a:ln>
                <a:noFill/>
              </a:ln>
              <a:solidFill>
                <a:srgbClr val="034C6C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13" name="배지 12"/>
          <p:cNvSpPr/>
          <p:nvPr/>
        </p:nvSpPr>
        <p:spPr>
          <a:xfrm>
            <a:off x="4214811" y="2000240"/>
            <a:ext cx="464347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네이티브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앱과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모바일앱의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장점을 결합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아래쪽 화살표 설명선 13"/>
          <p:cNvSpPr/>
          <p:nvPr/>
        </p:nvSpPr>
        <p:spPr>
          <a:xfrm>
            <a:off x="4214810" y="2714620"/>
            <a:ext cx="4643470" cy="571504"/>
          </a:xfrm>
          <a:prstGeom prst="downArrowCallout">
            <a:avLst>
              <a:gd name="adj1" fmla="val 28333"/>
              <a:gd name="adj2" fmla="val 25000"/>
              <a:gd name="adj3" fmla="val 25000"/>
              <a:gd name="adj4" fmla="val 6497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굴림" pitchFamily="50" charset="-127"/>
                <a:ea typeface="굴림" pitchFamily="50" charset="-127"/>
              </a:rPr>
              <a:t>특징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배지 14"/>
          <p:cNvSpPr/>
          <p:nvPr/>
        </p:nvSpPr>
        <p:spPr>
          <a:xfrm>
            <a:off x="4214811" y="342900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네이티브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앱처럼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스마트폰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기능 사용 가능</a:t>
            </a:r>
          </a:p>
        </p:txBody>
      </p:sp>
      <p:sp>
        <p:nvSpPr>
          <p:cNvPr id="16" name="배지 15"/>
          <p:cNvSpPr/>
          <p:nvPr/>
        </p:nvSpPr>
        <p:spPr>
          <a:xfrm>
            <a:off x="4214811" y="378619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웹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앱처럼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HTML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사용하여 개발</a:t>
            </a:r>
          </a:p>
        </p:txBody>
      </p:sp>
      <p:sp>
        <p:nvSpPr>
          <p:cNvPr id="17" name="배지 16"/>
          <p:cNvSpPr/>
          <p:nvPr/>
        </p:nvSpPr>
        <p:spPr>
          <a:xfrm>
            <a:off x="4214811" y="450057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외부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네이티브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앱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)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내부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모바일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웹앱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)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으로 실행</a:t>
            </a:r>
          </a:p>
        </p:txBody>
      </p:sp>
      <p:sp>
        <p:nvSpPr>
          <p:cNvPr id="18" name="배지 17"/>
          <p:cNvSpPr/>
          <p:nvPr/>
        </p:nvSpPr>
        <p:spPr>
          <a:xfrm>
            <a:off x="4214811" y="414338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여러 플랫폼에서 사용 가능</a:t>
            </a:r>
          </a:p>
        </p:txBody>
      </p:sp>
      <p:sp>
        <p:nvSpPr>
          <p:cNvPr id="19" name="배지 18"/>
          <p:cNvSpPr/>
          <p:nvPr/>
        </p:nvSpPr>
        <p:spPr>
          <a:xfrm>
            <a:off x="4214811" y="4857760"/>
            <a:ext cx="4643470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하이브리드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앱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프레임워크 필요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PhoneGap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Sencha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등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1400" b="1" dirty="0" smtClean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5" name="Picture 3" descr="C:\Users\DM\Downloads\hybrid-app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4" y="2143117"/>
            <a:ext cx="3939794" cy="28575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네이티브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, 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웹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,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하이브리드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앱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비교</a:t>
            </a:r>
          </a:p>
        </p:txBody>
      </p:sp>
      <p:pic>
        <p:nvPicPr>
          <p:cNvPr id="6146" name="Picture 2" descr="C:\Users\DM\Downloads\hybrid-app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857364"/>
            <a:ext cx="7964871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반응형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웹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(Responsive Web)</a:t>
            </a:r>
            <a:endParaRPr kumimoji="0" lang="ko-KR" altLang="en-US" sz="3200" b="1" i="0" u="none" strike="noStrike" kern="1200" cap="none" spc="-150" normalizeH="0" baseline="0" noProof="0" dirty="0" smtClean="0">
              <a:ln>
                <a:noFill/>
              </a:ln>
              <a:solidFill>
                <a:srgbClr val="034C6C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7173" name="Picture 5" descr="E:\@Project\@SJTechnology\@문서\외부발표자료\도로교통안전공단\모바일 시대의 Web UI 트렌드\images\img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928802"/>
            <a:ext cx="4660145" cy="3214710"/>
          </a:xfrm>
          <a:prstGeom prst="rect">
            <a:avLst/>
          </a:prstGeom>
          <a:noFill/>
        </p:spPr>
      </p:pic>
      <p:sp>
        <p:nvSpPr>
          <p:cNvPr id="14" name="아래쪽 화살표 설명선 13"/>
          <p:cNvSpPr/>
          <p:nvPr/>
        </p:nvSpPr>
        <p:spPr>
          <a:xfrm>
            <a:off x="5072066" y="2000240"/>
            <a:ext cx="3786214" cy="571504"/>
          </a:xfrm>
          <a:prstGeom prst="downArrowCallout">
            <a:avLst>
              <a:gd name="adj1" fmla="val 28333"/>
              <a:gd name="adj2" fmla="val 25000"/>
              <a:gd name="adj3" fmla="val 25000"/>
              <a:gd name="adj4" fmla="val 6497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굴림" pitchFamily="50" charset="-127"/>
                <a:ea typeface="굴림" pitchFamily="50" charset="-127"/>
              </a:rPr>
              <a:t>특징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배지 14"/>
          <p:cNvSpPr/>
          <p:nvPr/>
        </p:nvSpPr>
        <p:spPr>
          <a:xfrm>
            <a:off x="5072067" y="271462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모바일과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PC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의 홈페이지를 하나로 운영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배지 15"/>
          <p:cNvSpPr/>
          <p:nvPr/>
        </p:nvSpPr>
        <p:spPr>
          <a:xfrm>
            <a:off x="5072067" y="307181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하나의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URL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을 갖고 있어 검색과 노출에 유리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배지 16"/>
          <p:cNvSpPr/>
          <p:nvPr/>
        </p:nvSpPr>
        <p:spPr>
          <a:xfrm>
            <a:off x="5072067" y="378619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구축이 복잡하고 로딩속도에 시간이 걸림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배지 17"/>
          <p:cNvSpPr/>
          <p:nvPr/>
        </p:nvSpPr>
        <p:spPr>
          <a:xfrm>
            <a:off x="5072067" y="414338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기존 사이트를 필요에 따라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재구축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배지 18"/>
          <p:cNvSpPr/>
          <p:nvPr/>
        </p:nvSpPr>
        <p:spPr>
          <a:xfrm>
            <a:off x="5072067" y="342900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하나의 화면에 많은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콘텐츠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표현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배지 20"/>
          <p:cNvSpPr/>
          <p:nvPr/>
        </p:nvSpPr>
        <p:spPr>
          <a:xfrm>
            <a:off x="5072067" y="450057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디바이스에 따라 성능이 저하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  <a:cs typeface="+mj-cs"/>
              </a:rPr>
              <a:t>적응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형 웹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(Adaptive Web)</a:t>
            </a:r>
            <a:endParaRPr kumimoji="0" lang="ko-KR" altLang="en-US" sz="3200" b="1" i="0" u="none" strike="noStrike" kern="1200" cap="none" spc="-150" normalizeH="0" baseline="0" noProof="0" dirty="0" smtClean="0">
              <a:ln>
                <a:noFill/>
              </a:ln>
              <a:solidFill>
                <a:srgbClr val="034C6C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8195" name="Picture 3" descr="E:\@Project\@SJTechnology\@문서\외부발표자료\도로교통안전공단\모바일 시대의 Web UI 트렌드\images\img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1785926"/>
            <a:ext cx="5134010" cy="3500462"/>
          </a:xfrm>
          <a:prstGeom prst="rect">
            <a:avLst/>
          </a:prstGeom>
          <a:noFill/>
        </p:spPr>
      </p:pic>
      <p:sp>
        <p:nvSpPr>
          <p:cNvPr id="9" name="아래쪽 화살표 설명선 8"/>
          <p:cNvSpPr/>
          <p:nvPr/>
        </p:nvSpPr>
        <p:spPr>
          <a:xfrm>
            <a:off x="5072066" y="2000240"/>
            <a:ext cx="3786214" cy="571504"/>
          </a:xfrm>
          <a:prstGeom prst="downArrowCallout">
            <a:avLst>
              <a:gd name="adj1" fmla="val 28333"/>
              <a:gd name="adj2" fmla="val 25000"/>
              <a:gd name="adj3" fmla="val 25000"/>
              <a:gd name="adj4" fmla="val 6497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굴림" pitchFamily="50" charset="-127"/>
                <a:ea typeface="굴림" pitchFamily="50" charset="-127"/>
              </a:rPr>
              <a:t>특징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배지 9"/>
          <p:cNvSpPr/>
          <p:nvPr/>
        </p:nvSpPr>
        <p:spPr>
          <a:xfrm>
            <a:off x="5072067" y="271462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모바일과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PC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의 홈페이지를 하나로 운영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배지 10"/>
          <p:cNvSpPr/>
          <p:nvPr/>
        </p:nvSpPr>
        <p:spPr>
          <a:xfrm>
            <a:off x="5072067" y="307181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하나의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URL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을 갖고 있어 검색과 노출에 유리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배지 11"/>
          <p:cNvSpPr/>
          <p:nvPr/>
        </p:nvSpPr>
        <p:spPr>
          <a:xfrm>
            <a:off x="5072067" y="378619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구축이 복잡하고 로딩속도에 시간이 걸림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배지 12"/>
          <p:cNvSpPr/>
          <p:nvPr/>
        </p:nvSpPr>
        <p:spPr>
          <a:xfrm>
            <a:off x="5072067" y="414338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기존 사이트를 필요에 따라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재구축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배지 13"/>
          <p:cNvSpPr/>
          <p:nvPr/>
        </p:nvSpPr>
        <p:spPr>
          <a:xfrm>
            <a:off x="5072067" y="342900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하나의 화면에 많은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콘텐츠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표현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배지 14"/>
          <p:cNvSpPr/>
          <p:nvPr/>
        </p:nvSpPr>
        <p:spPr>
          <a:xfrm>
            <a:off x="5072067" y="4500570"/>
            <a:ext cx="3786214" cy="285752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디바이스에 따라 성능이 저하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spc="-150" dirty="0" err="1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  <a:cs typeface="+mj-cs"/>
              </a:rPr>
              <a:t>반응형</a:t>
            </a:r>
            <a:r>
              <a:rPr lang="en-US" altLang="ko-KR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  <a:cs typeface="+mj-cs"/>
              </a:rPr>
              <a:t>/</a:t>
            </a: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  <a:cs typeface="+mj-cs"/>
              </a:rPr>
              <a:t>적응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형 비교</a:t>
            </a:r>
          </a:p>
        </p:txBody>
      </p:sp>
      <p:pic>
        <p:nvPicPr>
          <p:cNvPr id="9218" name="Picture 2" descr="E:\@Project\@SJTechnology\@문서\외부발표자료\도로교통안전공단\모바일 시대의 Web UI 트렌드\images\img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664420"/>
            <a:ext cx="6715172" cy="46935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기본 해상도</a:t>
            </a:r>
          </a:p>
        </p:txBody>
      </p:sp>
      <p:pic>
        <p:nvPicPr>
          <p:cNvPr id="11266" name="Picture 2" descr="E:\@Project\@SJTechnology\@문서\외부발표자료\도로교통안전공단\모바일 시대의 Web UI 트렌드\images\devic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357430"/>
            <a:ext cx="8501090" cy="22856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웹의 변천사</a:t>
            </a: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050" name="Picture 2" descr="E:\@Project\@SJTechnology\@문서\외부발표자료\도로교통안전공단\모바일 시대의 Web UI 트렌드\images\History-of-Website-Development-Infographic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770" y="2214554"/>
            <a:ext cx="8545854" cy="3143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스마트폰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해상도</a:t>
            </a:r>
          </a:p>
        </p:txBody>
      </p:sp>
      <p:pic>
        <p:nvPicPr>
          <p:cNvPr id="12290" name="Picture 2" descr="E:\@Project\@SJTechnology\@문서\외부발표자료\도로교통안전공단\모바일 시대의 Web UI 트렌드\images\devic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714488"/>
            <a:ext cx="8143932" cy="41150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태블릿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해상도</a:t>
            </a:r>
          </a:p>
        </p:txBody>
      </p:sp>
      <p:pic>
        <p:nvPicPr>
          <p:cNvPr id="13314" name="Picture 2" descr="E:\@Project\@SJTechnology\@문서\외부발표자료\도로교통안전공단\모바일 시대의 Web UI 트렌드\images\device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000240"/>
            <a:ext cx="8568917" cy="30718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현재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반응형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적용방식</a:t>
            </a:r>
          </a:p>
        </p:txBody>
      </p:sp>
      <p:pic>
        <p:nvPicPr>
          <p:cNvPr id="14338" name="Picture 2" descr="E:\@Project\@SJTechnology\@문서\외부발표자료\도로교통안전공단\모바일 시대의 Web UI 트렌드\images\first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741702"/>
            <a:ext cx="7858180" cy="4116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지금부터는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…</a:t>
            </a:r>
            <a:endParaRPr kumimoji="0" lang="ko-KR" altLang="en-US" sz="3200" b="1" i="0" u="none" strike="noStrike" kern="1200" cap="none" spc="-150" normalizeH="0" baseline="0" noProof="0" dirty="0" smtClean="0">
              <a:ln>
                <a:noFill/>
              </a:ln>
              <a:solidFill>
                <a:srgbClr val="034C6C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5362" name="Picture 2" descr="E:\@Project\@SJTechnology\@문서\외부발표자료\도로교통안전공단\모바일 시대의 Web UI 트렌드\images\first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669635"/>
            <a:ext cx="8572560" cy="41882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  <a:cs typeface="+mj-cs"/>
              </a:rPr>
              <a:t>전 세계 브라우저 별 사용현황</a:t>
            </a:r>
            <a:endParaRPr kumimoji="0" lang="ko-KR" altLang="en-US" sz="3200" b="1" i="0" u="none" strike="noStrike" kern="1200" cap="none" spc="-150" normalizeH="0" baseline="0" noProof="0" dirty="0" smtClean="0">
              <a:ln>
                <a:noFill/>
              </a:ln>
              <a:solidFill>
                <a:srgbClr val="034C6C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6388" name="Picture 4" descr="E:\@Project\@SJTechnology\@문서\외부발표자료\도로교통안전공단\모바일 시대의 Web UI 트렌드\images\StatCounter-browser-ww-monthly-201404-201504-b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3294" y="1643050"/>
            <a:ext cx="6746292" cy="43577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우리나라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브라우저별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사용현황</a:t>
            </a:r>
          </a:p>
        </p:txBody>
      </p:sp>
      <p:pic>
        <p:nvPicPr>
          <p:cNvPr id="5" name="Picture 2" descr="E:\@Project\@SJTechnology\@문서\외부발표자료\도로교통안전공단\모바일 시대의 Web UI 트렌드\images\StatCounter-browser-KR-monthly-201404-201504-b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820" y="1643050"/>
            <a:ext cx="7000924" cy="4522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  <a:cs typeface="+mj-cs"/>
              </a:rPr>
              <a:t>전 세계 브라우저 </a:t>
            </a:r>
            <a:r>
              <a:rPr lang="en-US" altLang="ko-KR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  <a:cs typeface="+mj-cs"/>
              </a:rPr>
              <a:t>(Version)</a:t>
            </a: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  <a:cs typeface="+mj-cs"/>
              </a:rPr>
              <a:t>별 사용현황</a:t>
            </a:r>
            <a:endParaRPr kumimoji="0" lang="ko-KR" altLang="en-US" sz="3200" b="1" i="0" u="none" strike="noStrike" kern="1200" cap="none" spc="-150" normalizeH="0" baseline="0" noProof="0" dirty="0" smtClean="0">
              <a:ln>
                <a:noFill/>
              </a:ln>
              <a:solidFill>
                <a:srgbClr val="034C6C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5" name="Picture 2" descr="E:\@Project\@SJTechnology\@문서\외부발표자료\도로교통안전공단\모바일 시대의 Web UI 트렌드\images\StatCounter-browser_version_partially_combined-ww-monthly-201404-201504-b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714488"/>
            <a:ext cx="6829835" cy="4411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우리나라 브라우저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(Version)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별 사용현황</a:t>
            </a:r>
          </a:p>
        </p:txBody>
      </p:sp>
      <p:pic>
        <p:nvPicPr>
          <p:cNvPr id="18436" name="Picture 4" descr="E:\@Project\@SJTechnology\@문서\외부발표자료\도로교통안전공단\모바일 시대의 Web UI 트렌드\images\StatCounter-browser_version_partially_combined-KR-monthly-201404-201504-b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855" y="1643050"/>
            <a:ext cx="6913996" cy="44660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1239072" y="2996952"/>
            <a:ext cx="6665857" cy="1913330"/>
            <a:chOff x="863808" y="2025068"/>
            <a:chExt cx="6665857" cy="1913330"/>
          </a:xfrm>
        </p:grpSpPr>
        <p:sp>
          <p:nvSpPr>
            <p:cNvPr id="4" name="모서리가 둥근 직사각형 3"/>
            <p:cNvSpPr/>
            <p:nvPr/>
          </p:nvSpPr>
          <p:spPr>
            <a:xfrm rot="18900000">
              <a:off x="863808" y="2025069"/>
              <a:ext cx="1913329" cy="1913329"/>
            </a:xfrm>
            <a:prstGeom prst="roundRect">
              <a:avLst>
                <a:gd name="adj" fmla="val 320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 rot="18900000">
              <a:off x="3240072" y="2025069"/>
              <a:ext cx="1913329" cy="1913329"/>
            </a:xfrm>
            <a:prstGeom prst="roundRect">
              <a:avLst>
                <a:gd name="adj" fmla="val 320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 rot="18900000">
              <a:off x="5616336" y="2025068"/>
              <a:ext cx="1913329" cy="1913329"/>
            </a:xfrm>
            <a:prstGeom prst="roundRect">
              <a:avLst>
                <a:gd name="adj" fmla="val 320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8" name="타원 7"/>
          <p:cNvSpPr/>
          <p:nvPr/>
        </p:nvSpPr>
        <p:spPr>
          <a:xfrm>
            <a:off x="2114203" y="2998463"/>
            <a:ext cx="144016" cy="144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1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499992" y="2998463"/>
            <a:ext cx="144016" cy="144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1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876256" y="2998463"/>
            <a:ext cx="144016" cy="144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1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071538" y="2857496"/>
            <a:ext cx="2214578" cy="221457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반응형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웹 </a:t>
            </a:r>
            <a:endParaRPr kumimoji="0" lang="en-US" altLang="ko-KR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디자인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500430" y="2857496"/>
            <a:ext cx="2143140" cy="221457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패럴랙스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 </a:t>
            </a:r>
            <a:r>
              <a:rPr kumimoji="0" lang="ko-KR" altLang="en-US" sz="1600" b="1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스크롤링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kumimoji="0" lang="en-US" altLang="ko-KR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사이트</a:t>
            </a: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5857884" y="2857496"/>
            <a:ext cx="2214578" cy="221457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600" b="1" spc="-150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카드형</a:t>
            </a:r>
            <a:r>
              <a:rPr lang="ko-KR" altLang="en-US" sz="1600" b="1" spc="-150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 레이아웃</a:t>
            </a:r>
            <a:endParaRPr lang="en-US" altLang="ko-KR" sz="1600" b="1" spc="-150" dirty="0" smtClean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600" b="1" spc="-150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(</a:t>
            </a:r>
            <a:r>
              <a:rPr lang="ko-KR" altLang="en-US" sz="1600" b="1" spc="-150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블럭</a:t>
            </a:r>
            <a:r>
              <a:rPr lang="en-US" altLang="ko-KR" sz="1600" b="1" spc="-150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/</a:t>
            </a:r>
            <a:r>
              <a:rPr lang="ko-KR" altLang="en-US" sz="1600" b="1" spc="-150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타일형</a:t>
            </a:r>
            <a:r>
              <a:rPr lang="en-US" altLang="ko-KR" sz="1600" b="1" spc="-150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)</a:t>
            </a: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Web Design</a:t>
            </a: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UI </a:t>
            </a:r>
            <a:r>
              <a:rPr lang="ko-KR" altLang="en-US" sz="3200" b="1" spc="-150" dirty="0" err="1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트렌드</a:t>
            </a:r>
            <a:endParaRPr lang="ko-KR" altLang="en-US" sz="3200" b="1" spc="-150" dirty="0" smtClean="0">
              <a:solidFill>
                <a:srgbClr val="034C6C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1643050"/>
            <a:ext cx="9144000" cy="9446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데스크탑보다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ko-KR" altLang="en-US" sz="140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모바일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 기기를 이용하는 사용자들이 더욱 늘어나고 있으니  </a:t>
            </a:r>
            <a:endParaRPr lang="en-US" altLang="ko-KR" sz="14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</a:rPr>
              <a:t>어떤 기기에서도 일관된 사용자 경험을 제공하는</a:t>
            </a:r>
            <a:endParaRPr lang="en-US" altLang="ko-KR" sz="14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모바일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 친화적인 웹사이트를 만드는 것이 </a:t>
            </a:r>
            <a:r>
              <a:rPr lang="ko-KR" altLang="en-US" sz="140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트렌드를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 한 발자국 앞서 나갈 수 있을 것입니다</a:t>
            </a:r>
            <a:r>
              <a:rPr lang="en-US" altLang="ko-KR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.</a:t>
            </a:r>
            <a:endParaRPr lang="ko-KR" altLang="en-US" sz="14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827584" y="2564904"/>
            <a:ext cx="273407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pc="-100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㈜</a:t>
            </a:r>
            <a:r>
              <a:rPr lang="ko-KR" altLang="en-US" spc="-100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자뎅</a:t>
            </a:r>
            <a:endParaRPr lang="en-US" altLang="ko-KR" spc="-100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lang="en-US" altLang="ko-KR" sz="12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  <a:hlinkClick r:id="rId2"/>
              </a:rPr>
              <a:t>http://www.jardin.co.kr</a:t>
            </a:r>
            <a:endParaRPr kumimoji="0" lang="ko-KR" altLang="en-US" sz="1200" b="0" i="0" u="none" strike="noStrike" kern="1200" cap="none" spc="-10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438328" y="2564904"/>
            <a:ext cx="273407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pc="-100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SK innovation</a:t>
            </a:r>
            <a:endParaRPr lang="en-US" altLang="ko-KR" spc="-100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lang="en-US" altLang="ko-KR" sz="12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  <a:hlinkClick r:id="rId3"/>
              </a:rPr>
              <a:t>http://skinnovation-if.com</a:t>
            </a:r>
            <a:endParaRPr kumimoji="0" lang="ko-KR" altLang="en-US" sz="1200" b="0" i="0" u="none" strike="noStrike" kern="1200" cap="none" spc="-10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572000" y="3140968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330524" y="3284984"/>
            <a:ext cx="172819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42384" y="3284984"/>
            <a:ext cx="172819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1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624" y="3573016"/>
            <a:ext cx="2520000" cy="2520000"/>
          </a:xfrm>
          <a:prstGeom prst="rect">
            <a:avLst/>
          </a:prstGeom>
        </p:spPr>
      </p:pic>
      <p:pic>
        <p:nvPicPr>
          <p:cNvPr id="40" name="그림 39" descr="1_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89" y="3578349"/>
            <a:ext cx="2520000" cy="2520000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200" b="1" spc="-150" dirty="0" err="1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반응형</a:t>
            </a: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 웹 디자인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419240" y="2428868"/>
            <a:ext cx="1223802" cy="572644"/>
          </a:xfrm>
          <a:prstGeom prst="rect">
            <a:avLst/>
          </a:prstGeom>
          <a:ln>
            <a:solidFill>
              <a:srgbClr val="034C6C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2004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</a:t>
            </a:r>
            <a:endParaRPr kumimoji="0" lang="en-US" altLang="ko-KR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50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웹  광고 시대</a:t>
            </a:r>
            <a:endParaRPr kumimoji="0" lang="ko-KR" altLang="en-US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571472" y="4286256"/>
            <a:ext cx="1785950" cy="572644"/>
          </a:xfrm>
          <a:prstGeom prst="rect">
            <a:avLst/>
          </a:prstGeom>
          <a:ln>
            <a:solidFill>
              <a:srgbClr val="034C6C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2005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</a:t>
            </a:r>
            <a:endParaRPr kumimoji="0" lang="en-US" altLang="ko-KR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50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웹  서비스의 활성화</a:t>
            </a:r>
            <a:endParaRPr kumimoji="0" lang="ko-KR" altLang="en-US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1785918" y="2428868"/>
            <a:ext cx="1500198" cy="572644"/>
          </a:xfrm>
          <a:prstGeom prst="rect">
            <a:avLst/>
          </a:prstGeom>
          <a:ln>
            <a:solidFill>
              <a:srgbClr val="034C6C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2006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</a:t>
            </a:r>
            <a:endParaRPr kumimoji="0" lang="en-US" altLang="ko-KR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50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웹  영상의 출현</a:t>
            </a:r>
            <a:endParaRPr kumimoji="0" lang="ko-KR" altLang="en-US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2571736" y="4286256"/>
            <a:ext cx="1785950" cy="572644"/>
          </a:xfrm>
          <a:prstGeom prst="rect">
            <a:avLst/>
          </a:prstGeom>
          <a:ln>
            <a:solidFill>
              <a:srgbClr val="034C6C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2007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</a:t>
            </a:r>
            <a:endParaRPr kumimoji="0" lang="en-US" altLang="ko-KR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50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소셜</a:t>
            </a:r>
            <a:r>
              <a:rPr lang="ko-KR" altLang="en-US" sz="1600" b="1" spc="-150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 미디어의  출현</a:t>
            </a:r>
            <a:endParaRPr kumimoji="0" lang="ko-KR" altLang="en-US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500430" y="2428868"/>
            <a:ext cx="1857388" cy="572644"/>
          </a:xfrm>
          <a:prstGeom prst="rect">
            <a:avLst/>
          </a:prstGeom>
          <a:ln>
            <a:solidFill>
              <a:srgbClr val="034C6C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2008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</a:t>
            </a:r>
            <a:endParaRPr kumimoji="0" lang="en-US" altLang="ko-KR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아이폰</a:t>
            </a:r>
            <a:r>
              <a:rPr kumimoji="0" lang="en-US" altLang="ko-KR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</a:t>
            </a:r>
            <a:r>
              <a:rPr kumimoji="0" lang="en-US" altLang="ko-KR" sz="1600" b="1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Iphone</a:t>
            </a:r>
            <a:r>
              <a:rPr kumimoji="0" lang="en-US" altLang="ko-KR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)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의  충격</a:t>
            </a:r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4929190" y="4286256"/>
            <a:ext cx="1214446" cy="572644"/>
          </a:xfrm>
          <a:prstGeom prst="rect">
            <a:avLst/>
          </a:prstGeom>
          <a:ln>
            <a:solidFill>
              <a:srgbClr val="034C6C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2009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</a:t>
            </a:r>
            <a:endParaRPr kumimoji="0" lang="en-US" altLang="ko-KR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스마트폰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시대</a:t>
            </a:r>
          </a:p>
        </p:txBody>
      </p:sp>
      <p:sp>
        <p:nvSpPr>
          <p:cNvPr id="43" name="제목 1"/>
          <p:cNvSpPr txBox="1">
            <a:spLocks/>
          </p:cNvSpPr>
          <p:nvPr/>
        </p:nvSpPr>
        <p:spPr>
          <a:xfrm>
            <a:off x="5572132" y="2428868"/>
            <a:ext cx="1214446" cy="572644"/>
          </a:xfrm>
          <a:prstGeom prst="rect">
            <a:avLst/>
          </a:prstGeom>
          <a:ln>
            <a:solidFill>
              <a:srgbClr val="034C6C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2010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</a:t>
            </a:r>
            <a:endParaRPr kumimoji="0" lang="en-US" altLang="ko-KR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태블릿의</a:t>
            </a: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탄생</a:t>
            </a: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7143768" y="2428868"/>
            <a:ext cx="1214446" cy="572644"/>
          </a:xfrm>
          <a:prstGeom prst="rect">
            <a:avLst/>
          </a:prstGeom>
          <a:ln>
            <a:solidFill>
              <a:srgbClr val="034C6C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현재</a:t>
            </a:r>
            <a:endParaRPr kumimoji="0" lang="en-US" altLang="ko-KR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Web</a:t>
            </a:r>
            <a:r>
              <a:rPr kumimoji="0" lang="en-US" altLang="ko-KR" sz="1600" b="1" i="0" u="none" strike="noStrike" kern="1200" cap="none" spc="-15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UI</a:t>
            </a:r>
            <a:r>
              <a:rPr kumimoji="0" lang="ko-KR" altLang="en-US" sz="1600" b="1" i="0" u="none" strike="noStrike" kern="1200" cap="none" spc="-15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의 변화</a:t>
            </a:r>
            <a:endParaRPr kumimoji="0" lang="ko-KR" altLang="en-US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7072330" y="4286256"/>
            <a:ext cx="1428760" cy="572644"/>
          </a:xfrm>
          <a:prstGeom prst="rect">
            <a:avLst/>
          </a:prstGeom>
          <a:ln>
            <a:solidFill>
              <a:srgbClr val="034C6C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향후</a:t>
            </a:r>
            <a:endParaRPr kumimoji="0" lang="en-US" altLang="ko-KR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사물인터넷</a:t>
            </a:r>
            <a:r>
              <a:rPr kumimoji="0" lang="en-US" altLang="ko-KR" sz="1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(IOT)</a:t>
            </a:r>
            <a:endParaRPr kumimoji="0" lang="ko-KR" altLang="en-US" sz="1600" b="1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cxnSp>
        <p:nvCxnSpPr>
          <p:cNvPr id="47" name="직선 화살표 연결선 46"/>
          <p:cNvCxnSpPr>
            <a:endCxn id="37" idx="2"/>
          </p:cNvCxnSpPr>
          <p:nvPr/>
        </p:nvCxnSpPr>
        <p:spPr>
          <a:xfrm rot="16200000" flipV="1">
            <a:off x="682829" y="3349824"/>
            <a:ext cx="703714" cy="7090"/>
          </a:xfrm>
          <a:prstGeom prst="curvedConnector3">
            <a:avLst>
              <a:gd name="adj1" fmla="val 50000"/>
            </a:avLst>
          </a:prstGeom>
          <a:ln w="19050">
            <a:solidFill>
              <a:srgbClr val="034C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오른쪽 화살표 62"/>
          <p:cNvSpPr/>
          <p:nvPr/>
        </p:nvSpPr>
        <p:spPr>
          <a:xfrm>
            <a:off x="285720" y="3571876"/>
            <a:ext cx="8501122" cy="357190"/>
          </a:xfrm>
          <a:prstGeom prst="rightArrow">
            <a:avLst>
              <a:gd name="adj1" fmla="val 28667"/>
              <a:gd name="adj2" fmla="val 52667"/>
            </a:avLst>
          </a:prstGeom>
          <a:solidFill>
            <a:srgbClr val="034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/>
          <p:cNvCxnSpPr>
            <a:endCxn id="38" idx="0"/>
          </p:cNvCxnSpPr>
          <p:nvPr/>
        </p:nvCxnSpPr>
        <p:spPr>
          <a:xfrm rot="16200000" flipH="1">
            <a:off x="1125117" y="3946926"/>
            <a:ext cx="500064" cy="178596"/>
          </a:xfrm>
          <a:prstGeom prst="curvedConnector3">
            <a:avLst>
              <a:gd name="adj1" fmla="val 50000"/>
            </a:avLst>
          </a:prstGeom>
          <a:ln w="19050">
            <a:solidFill>
              <a:srgbClr val="034C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endCxn id="39" idx="2"/>
          </p:cNvCxnSpPr>
          <p:nvPr/>
        </p:nvCxnSpPr>
        <p:spPr>
          <a:xfrm flipV="1">
            <a:off x="1721568" y="3001512"/>
            <a:ext cx="814449" cy="703714"/>
          </a:xfrm>
          <a:prstGeom prst="curvedConnector2">
            <a:avLst/>
          </a:prstGeom>
          <a:ln w="19050">
            <a:solidFill>
              <a:srgbClr val="034C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endCxn id="40" idx="0"/>
          </p:cNvCxnSpPr>
          <p:nvPr/>
        </p:nvCxnSpPr>
        <p:spPr>
          <a:xfrm>
            <a:off x="2500298" y="3786190"/>
            <a:ext cx="964413" cy="500066"/>
          </a:xfrm>
          <a:prstGeom prst="curvedConnector2">
            <a:avLst/>
          </a:prstGeom>
          <a:ln w="19050">
            <a:solidFill>
              <a:srgbClr val="034C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78"/>
          <p:cNvCxnSpPr>
            <a:endCxn id="41" idx="2"/>
          </p:cNvCxnSpPr>
          <p:nvPr/>
        </p:nvCxnSpPr>
        <p:spPr>
          <a:xfrm flipV="1">
            <a:off x="3643306" y="3001512"/>
            <a:ext cx="785818" cy="703714"/>
          </a:xfrm>
          <a:prstGeom prst="curvedConnector2">
            <a:avLst/>
          </a:prstGeom>
          <a:ln w="19050">
            <a:solidFill>
              <a:srgbClr val="034C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78"/>
          <p:cNvCxnSpPr>
            <a:endCxn id="43" idx="2"/>
          </p:cNvCxnSpPr>
          <p:nvPr/>
        </p:nvCxnSpPr>
        <p:spPr>
          <a:xfrm flipV="1">
            <a:off x="5357818" y="3001512"/>
            <a:ext cx="821537" cy="703714"/>
          </a:xfrm>
          <a:prstGeom prst="curvedConnector2">
            <a:avLst/>
          </a:prstGeom>
          <a:ln w="19050">
            <a:solidFill>
              <a:srgbClr val="034C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0"/>
          <p:cNvCxnSpPr>
            <a:endCxn id="42" idx="0"/>
          </p:cNvCxnSpPr>
          <p:nvPr/>
        </p:nvCxnSpPr>
        <p:spPr>
          <a:xfrm>
            <a:off x="4286248" y="3786190"/>
            <a:ext cx="1250165" cy="500066"/>
          </a:xfrm>
          <a:prstGeom prst="curvedConnector2">
            <a:avLst/>
          </a:prstGeom>
          <a:ln w="19050">
            <a:solidFill>
              <a:srgbClr val="034C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80"/>
          <p:cNvCxnSpPr/>
          <p:nvPr/>
        </p:nvCxnSpPr>
        <p:spPr>
          <a:xfrm rot="10800000" flipV="1">
            <a:off x="7893868" y="3786190"/>
            <a:ext cx="607223" cy="500066"/>
          </a:xfrm>
          <a:prstGeom prst="curvedConnector3">
            <a:avLst>
              <a:gd name="adj1" fmla="val 50000"/>
            </a:avLst>
          </a:prstGeom>
          <a:ln w="19050">
            <a:solidFill>
              <a:srgbClr val="034C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78"/>
          <p:cNvCxnSpPr>
            <a:endCxn id="44" idx="2"/>
          </p:cNvCxnSpPr>
          <p:nvPr/>
        </p:nvCxnSpPr>
        <p:spPr>
          <a:xfrm flipV="1">
            <a:off x="6929454" y="3001512"/>
            <a:ext cx="821537" cy="703714"/>
          </a:xfrm>
          <a:prstGeom prst="curvedConnector2">
            <a:avLst/>
          </a:prstGeom>
          <a:ln w="19050">
            <a:solidFill>
              <a:srgbClr val="034C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웹의 변천사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1562492"/>
            <a:ext cx="9144000" cy="11521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 카드는 모듈을 유지하는 좋은 방법이며</a:t>
            </a:r>
            <a:r>
              <a:rPr lang="en-US" altLang="ko-KR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,  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흐트러짐 없이 </a:t>
            </a:r>
            <a:r>
              <a:rPr lang="ko-KR" altLang="en-US" sz="140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컨텐츠를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 재배열하는데 적합합니다</a:t>
            </a:r>
            <a:r>
              <a:rPr lang="en-US" altLang="ko-KR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.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복잡하지 않고 직관적이어서 </a:t>
            </a:r>
            <a:endParaRPr lang="en-US" altLang="ko-KR" sz="14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사용자에게 편리함을 주는 디자인입니다</a:t>
            </a:r>
            <a:r>
              <a:rPr lang="en-US" altLang="ko-KR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</a:rPr>
              <a:t>.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045840" y="2564904"/>
            <a:ext cx="273407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pc="-100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Dribble</a:t>
            </a:r>
          </a:p>
          <a:p>
            <a:pPr algn="ctr">
              <a:spcBef>
                <a:spcPct val="0"/>
              </a:spcBef>
            </a:pPr>
            <a:r>
              <a:rPr lang="en-US" altLang="ko-KR" sz="12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  <a:hlinkClick r:id="rId2"/>
              </a:rPr>
              <a:t>https://dribbble.com/</a:t>
            </a:r>
            <a:endParaRPr kumimoji="0" lang="ko-KR" altLang="en-US" sz="1200" b="0" i="0" u="none" strike="noStrike" kern="1200" cap="none" spc="-10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366320" y="2564904"/>
            <a:ext cx="273407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pc="-100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Wholefood</a:t>
            </a:r>
            <a:endParaRPr lang="en-US" altLang="ko-KR" spc="-100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  <a:p>
            <a:pPr algn="ctr">
              <a:spcBef>
                <a:spcPct val="0"/>
              </a:spcBef>
            </a:pPr>
            <a:r>
              <a:rPr lang="en-US" altLang="ko-KR" sz="12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  <a:cs typeface="+mj-cs"/>
                <a:hlinkClick r:id="rId3"/>
              </a:rPr>
              <a:t>http://www.wholefoodsmarket.com/</a:t>
            </a:r>
            <a:endParaRPr kumimoji="0" lang="ko-KR" altLang="en-US" sz="1200" b="0" i="0" u="none" strike="noStrike" kern="1200" cap="none" spc="-10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582463" y="3140968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548780" y="3284984"/>
            <a:ext cx="172819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70656" y="3284984"/>
            <a:ext cx="172819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2_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65" y="3573016"/>
            <a:ext cx="2520000" cy="2520000"/>
          </a:xfrm>
          <a:prstGeom prst="rect">
            <a:avLst/>
          </a:prstGeom>
        </p:spPr>
      </p:pic>
      <p:pic>
        <p:nvPicPr>
          <p:cNvPr id="26" name="그림 25" descr="3_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616" y="3573016"/>
            <a:ext cx="2520000" cy="2520000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200" b="1" spc="-150" dirty="0" err="1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카드형</a:t>
            </a: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 레이아웃</a:t>
            </a:r>
            <a:r>
              <a:rPr lang="en-US" altLang="ko-KR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블록</a:t>
            </a:r>
            <a:r>
              <a:rPr lang="en-US" altLang="ko-KR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/</a:t>
            </a:r>
            <a:r>
              <a:rPr lang="ko-KR" altLang="en-US" sz="3200" b="1" spc="-150" dirty="0" err="1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타일형</a:t>
            </a:r>
            <a:r>
              <a:rPr lang="en-US" altLang="ko-KR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3200" b="1" spc="-150" dirty="0" smtClean="0">
              <a:solidFill>
                <a:srgbClr val="034C6C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향후에는 사물인터넷</a:t>
            </a:r>
            <a:r>
              <a:rPr lang="en-US" altLang="ko-KR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(Internet Of Things)</a:t>
            </a:r>
            <a:endParaRPr lang="ko-KR" altLang="en-US" sz="3200" b="1" spc="-150" dirty="0" smtClean="0">
              <a:solidFill>
                <a:srgbClr val="034C6C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8" name="Picture 2" descr="E:\@Project\@SJTechnology\@문서\외부발표자료\도로교통안전공단\모바일 시대의 Web UI 트렌드\images\io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000240"/>
            <a:ext cx="3588311" cy="3214710"/>
          </a:xfrm>
          <a:prstGeom prst="rect">
            <a:avLst/>
          </a:prstGeom>
          <a:noFill/>
        </p:spPr>
      </p:pic>
      <p:sp>
        <p:nvSpPr>
          <p:cNvPr id="22" name="배지 21"/>
          <p:cNvSpPr/>
          <p:nvPr/>
        </p:nvSpPr>
        <p:spPr>
          <a:xfrm>
            <a:off x="4214811" y="2071678"/>
            <a:ext cx="4643470" cy="3214710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사물에 센서를 부착해 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실시간으로 데이터를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인터넷으로 주고받는 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기술이나 환경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향후에는 사물인터넷</a:t>
            </a:r>
            <a:r>
              <a:rPr lang="en-US" altLang="ko-KR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(Internet Of Things)</a:t>
            </a:r>
            <a:endParaRPr lang="ko-KR" altLang="en-US" sz="3200" b="1" spc="-150" dirty="0" smtClean="0">
              <a:solidFill>
                <a:srgbClr val="034C6C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506" name="Picture 2" descr="E:\@Project\@SJTechnology\@문서\외부발표자료\도로교통안전공단\모바일 시대의 Web UI 트렌드\images\iot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0996" y="1643050"/>
            <a:ext cx="6192838" cy="4591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향후에는 사물인터넷</a:t>
            </a:r>
            <a:r>
              <a:rPr lang="en-US" altLang="ko-KR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(Internet Of Things)</a:t>
            </a:r>
            <a:endParaRPr lang="ko-KR" altLang="en-US" sz="3200" b="1" spc="-150" dirty="0" smtClean="0">
              <a:solidFill>
                <a:srgbClr val="034C6C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2530" name="Picture 2" descr="E:\@Project\@SJTechnology\@문서\외부발표자료\도로교통안전공단\모바일 시대의 Web UI 트렌드\images\iot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643049"/>
            <a:ext cx="7358114" cy="46046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향후에는 사물인터넷</a:t>
            </a:r>
            <a:r>
              <a:rPr lang="en-US" altLang="ko-KR" sz="3200" b="1" spc="-150" dirty="0" smtClean="0">
                <a:solidFill>
                  <a:srgbClr val="034C6C"/>
                </a:solidFill>
                <a:latin typeface="굴림" pitchFamily="50" charset="-127"/>
                <a:ea typeface="굴림" pitchFamily="50" charset="-127"/>
              </a:rPr>
              <a:t>(Internet Of Things)</a:t>
            </a:r>
            <a:endParaRPr lang="ko-KR" altLang="en-US" sz="3200" b="1" spc="-150" dirty="0" smtClean="0">
              <a:solidFill>
                <a:srgbClr val="034C6C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3554" name="Picture 2" descr="E:\@Project\@SJTechnology\@문서\외부발표자료\도로교통안전공단\모바일 시대의 Web UI 트렌드\images\iot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8429684" cy="40014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2004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 웹 광고 시대</a:t>
            </a:r>
          </a:p>
        </p:txBody>
      </p:sp>
      <p:sp>
        <p:nvSpPr>
          <p:cNvPr id="31" name="배지 30"/>
          <p:cNvSpPr/>
          <p:nvPr/>
        </p:nvSpPr>
        <p:spPr>
          <a:xfrm>
            <a:off x="266670" y="214311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Flash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의 전성기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배지 31"/>
          <p:cNvSpPr/>
          <p:nvPr/>
        </p:nvSpPr>
        <p:spPr>
          <a:xfrm>
            <a:off x="266670" y="285749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휴대폰에도 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Flash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Lite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를 내장한 시대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배지 32"/>
          <p:cNvSpPr/>
          <p:nvPr/>
        </p:nvSpPr>
        <p:spPr>
          <a:xfrm>
            <a:off x="266670" y="357187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PC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에서는 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Flash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설치 비율이 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95%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을 차지함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배지 33"/>
          <p:cNvSpPr/>
          <p:nvPr/>
        </p:nvSpPr>
        <p:spPr>
          <a:xfrm>
            <a:off x="266670" y="428625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HTML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의 표현력 부족함을 채우기 위함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2005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 웹 서비스의 활성화</a:t>
            </a:r>
          </a:p>
        </p:txBody>
      </p:sp>
      <p:sp>
        <p:nvSpPr>
          <p:cNvPr id="31" name="배지 30"/>
          <p:cNvSpPr/>
          <p:nvPr/>
        </p:nvSpPr>
        <p:spPr>
          <a:xfrm>
            <a:off x="266670" y="214311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2003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년 포털 사이트가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블로그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서비스를 시작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배지 31"/>
          <p:cNvSpPr/>
          <p:nvPr/>
        </p:nvSpPr>
        <p:spPr>
          <a:xfrm>
            <a:off x="266670" y="285749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CMS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(Content Management System)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기업제품 홍보활동에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블로그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이용이 증가하던 시기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배지 32"/>
          <p:cNvSpPr/>
          <p:nvPr/>
        </p:nvSpPr>
        <p:spPr>
          <a:xfrm>
            <a:off x="266670" y="357187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Javascript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기반으로 만들어진 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Google Maps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가 나오면서 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HTML,CSS,Javascript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의 중요성이 높아지던 시기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배지 33"/>
          <p:cNvSpPr/>
          <p:nvPr/>
        </p:nvSpPr>
        <p:spPr>
          <a:xfrm>
            <a:off x="266670" y="428625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2005.02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유튜브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(YouTube)-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무료 동영상 공유 사이트 창립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2006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 웹 영상의 출현</a:t>
            </a:r>
          </a:p>
        </p:txBody>
      </p:sp>
      <p:sp>
        <p:nvSpPr>
          <p:cNvPr id="31" name="배지 30"/>
          <p:cNvSpPr/>
          <p:nvPr/>
        </p:nvSpPr>
        <p:spPr>
          <a:xfrm>
            <a:off x="266670" y="214311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Flash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플레이어로 영상재생이 가능하게 된 시기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배지 31"/>
          <p:cNvSpPr/>
          <p:nvPr/>
        </p:nvSpPr>
        <p:spPr>
          <a:xfrm>
            <a:off x="266670" y="285749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YouTube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무료 동영상 공유 사이트 활성화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배지 32"/>
          <p:cNvSpPr/>
          <p:nvPr/>
        </p:nvSpPr>
        <p:spPr>
          <a:xfrm>
            <a:off x="266670" y="357187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영상으로 새로운 표현을 하게 된 중요한 시대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2007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소셜미디어의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출현</a:t>
            </a:r>
          </a:p>
        </p:txBody>
      </p:sp>
      <p:sp>
        <p:nvSpPr>
          <p:cNvPr id="31" name="배지 30"/>
          <p:cNvSpPr/>
          <p:nvPr/>
        </p:nvSpPr>
        <p:spPr>
          <a:xfrm>
            <a:off x="266670" y="214311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Twitter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나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Facebook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등의 다양한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소셜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미디어서비스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(SNS)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가 본격화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배지 31"/>
          <p:cNvSpPr/>
          <p:nvPr/>
        </p:nvSpPr>
        <p:spPr>
          <a:xfrm>
            <a:off x="266670" y="285749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공유를 통해 정보를 재 생산하는 이슈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배지 32"/>
          <p:cNvSpPr/>
          <p:nvPr/>
        </p:nvSpPr>
        <p:spPr>
          <a:xfrm>
            <a:off x="266670" y="357187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웹사이트에 대한 사용자 방식이 바로 다양화 됨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2008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아이폰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</a:t>
            </a:r>
            <a:r>
              <a:rPr kumimoji="0" lang="en-US" altLang="ko-KR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Iphone</a:t>
            </a: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)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의 충격</a:t>
            </a:r>
          </a:p>
        </p:txBody>
      </p:sp>
      <p:sp>
        <p:nvSpPr>
          <p:cNvPr id="31" name="배지 30"/>
          <p:cNvSpPr/>
          <p:nvPr/>
        </p:nvSpPr>
        <p:spPr>
          <a:xfrm>
            <a:off x="266670" y="214311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스마트폰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SmartPhone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)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이 나오기 시작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배지 31"/>
          <p:cNvSpPr/>
          <p:nvPr/>
        </p:nvSpPr>
        <p:spPr>
          <a:xfrm>
            <a:off x="266670" y="285749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웹 사이트를 만들 때 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PC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용과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스마트폰용을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대응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배지 32"/>
          <p:cNvSpPr/>
          <p:nvPr/>
        </p:nvSpPr>
        <p:spPr>
          <a:xfrm>
            <a:off x="266670" y="357187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Iphone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3G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가 출시되면서 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Flash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가 대중들에게 사라지게 된 계기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배지 33"/>
          <p:cNvSpPr/>
          <p:nvPr/>
        </p:nvSpPr>
        <p:spPr>
          <a:xfrm>
            <a:off x="266670" y="428625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Safari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브라우저 탑재 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HTML5, CSS3,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Javascript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가 표준으로 사용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957245"/>
            <a:ext cx="9144000" cy="584775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2009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년 </a:t>
            </a:r>
            <a:r>
              <a:rPr kumimoji="0" lang="ko-KR" altLang="en-US" sz="3200" b="1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스마트폰</a:t>
            </a: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34C6C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시대</a:t>
            </a:r>
          </a:p>
        </p:txBody>
      </p:sp>
      <p:sp>
        <p:nvSpPr>
          <p:cNvPr id="31" name="배지 30"/>
          <p:cNvSpPr/>
          <p:nvPr/>
        </p:nvSpPr>
        <p:spPr>
          <a:xfrm>
            <a:off x="266670" y="214311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아이폰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앱이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주목을 받기 시작하면서 터치 기기라는 새로운 분야로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접어듬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배지 31"/>
          <p:cNvSpPr/>
          <p:nvPr/>
        </p:nvSpPr>
        <p:spPr>
          <a:xfrm>
            <a:off x="266670" y="285749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좀 더 알기 쉽게 구현하는 발상으로 전화하면서 디자인 방법론이 유행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적용시작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배지 32"/>
          <p:cNvSpPr/>
          <p:nvPr/>
        </p:nvSpPr>
        <p:spPr>
          <a:xfrm>
            <a:off x="266670" y="357187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InstaGram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등의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스마트폰용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전용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앱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기능을 이용한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앱들이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나오기 시작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배지 33"/>
          <p:cNvSpPr/>
          <p:nvPr/>
        </p:nvSpPr>
        <p:spPr>
          <a:xfrm>
            <a:off x="266670" y="4286256"/>
            <a:ext cx="8591610" cy="571504"/>
          </a:xfrm>
          <a:prstGeom prst="plaqu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모바일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게임 등의 성장이 시작 되면서 비즈니스 중심이 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PC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에서 스마트폰으로 넘어가면서 새로운 사용자 인터페이스도 나오게 된 해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780</Words>
  <Application>Microsoft Office PowerPoint</Application>
  <PresentationFormat>화면 슬라이드 쇼(4:3)</PresentationFormat>
  <Paragraphs>200</Paragraphs>
  <Slides>34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Noto Sans Korean Bold</vt:lpstr>
      <vt:lpstr>Noto Sans Korean Medium</vt:lpstr>
      <vt:lpstr>굴림</vt:lpstr>
      <vt:lpstr>맑은 고딕</vt:lpstr>
      <vt:lpstr>Arial</vt:lpstr>
      <vt:lpstr>Office 테마</vt:lpstr>
      <vt:lpstr>모바일 시대의 Web UI 트랜드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Kim DaeMin</cp:lastModifiedBy>
  <cp:revision>160</cp:revision>
  <dcterms:created xsi:type="dcterms:W3CDTF">2014-08-30T22:01:36Z</dcterms:created>
  <dcterms:modified xsi:type="dcterms:W3CDTF">2018-09-03T13:45:38Z</dcterms:modified>
</cp:coreProperties>
</file>